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7"/>
  </p:notesMasterIdLst>
  <p:sldIdLst>
    <p:sldId id="256" r:id="rId2"/>
    <p:sldId id="260" r:id="rId3"/>
    <p:sldId id="257" r:id="rId4"/>
    <p:sldId id="258" r:id="rId5"/>
    <p:sldId id="259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94660"/>
  </p:normalViewPr>
  <p:slideViewPr>
    <p:cSldViewPr snapToGrid="0">
      <p:cViewPr varScale="1">
        <p:scale>
          <a:sx n="60" d="100"/>
          <a:sy n="60" d="100"/>
        </p:scale>
        <p:origin x="36" y="26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E63F8D2-607C-43A2-8651-F45A99D237D5}" type="doc">
      <dgm:prSet loTypeId="urn:microsoft.com/office/officeart/2005/8/layout/process4" loCatId="process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F571B038-A809-4C4B-A2BA-156330A3991E}">
      <dgm:prSet/>
      <dgm:spPr/>
      <dgm:t>
        <a:bodyPr/>
        <a:lstStyle/>
        <a:p>
          <a:r>
            <a:rPr lang="en-GB"/>
            <a:t>Bullet points:</a:t>
          </a:r>
          <a:endParaRPr lang="en-US"/>
        </a:p>
      </dgm:t>
    </dgm:pt>
    <dgm:pt modelId="{CA6FB0B6-EC52-4B3F-8920-5C745855E97A}" type="parTrans" cxnId="{145B7858-13CB-4545-9D0A-1D7453A4A1CB}">
      <dgm:prSet/>
      <dgm:spPr/>
      <dgm:t>
        <a:bodyPr/>
        <a:lstStyle/>
        <a:p>
          <a:endParaRPr lang="en-US"/>
        </a:p>
      </dgm:t>
    </dgm:pt>
    <dgm:pt modelId="{99E1255A-CA91-4E7C-9776-7F6704229EFC}" type="sibTrans" cxnId="{145B7858-13CB-4545-9D0A-1D7453A4A1CB}">
      <dgm:prSet/>
      <dgm:spPr/>
      <dgm:t>
        <a:bodyPr/>
        <a:lstStyle/>
        <a:p>
          <a:endParaRPr lang="en-US"/>
        </a:p>
      </dgm:t>
    </dgm:pt>
    <dgm:pt modelId="{9D2FF1CC-5CBE-4FBE-ACD0-3EF578B15CEC}">
      <dgm:prSet/>
      <dgm:spPr/>
      <dgm:t>
        <a:bodyPr/>
        <a:lstStyle/>
        <a:p>
          <a:r>
            <a:rPr lang="en-GB"/>
            <a:t>Exploited trusted software supply chains</a:t>
          </a:r>
          <a:endParaRPr lang="en-US"/>
        </a:p>
      </dgm:t>
    </dgm:pt>
    <dgm:pt modelId="{45FB3E60-3878-453C-A046-E670F07332B5}" type="parTrans" cxnId="{9062D090-2F0E-458E-B4F1-7FFC0C5EF2E3}">
      <dgm:prSet/>
      <dgm:spPr/>
      <dgm:t>
        <a:bodyPr/>
        <a:lstStyle/>
        <a:p>
          <a:endParaRPr lang="en-US"/>
        </a:p>
      </dgm:t>
    </dgm:pt>
    <dgm:pt modelId="{97A37768-33DF-43DD-A153-478514AAEF8C}" type="sibTrans" cxnId="{9062D090-2F0E-458E-B4F1-7FFC0C5EF2E3}">
      <dgm:prSet/>
      <dgm:spPr/>
      <dgm:t>
        <a:bodyPr/>
        <a:lstStyle/>
        <a:p>
          <a:endParaRPr lang="en-US"/>
        </a:p>
      </dgm:t>
    </dgm:pt>
    <dgm:pt modelId="{18741AC8-6696-49B2-9008-7FB0C7884F9B}">
      <dgm:prSet/>
      <dgm:spPr/>
      <dgm:t>
        <a:bodyPr/>
        <a:lstStyle/>
        <a:p>
          <a:r>
            <a:rPr lang="en-GB"/>
            <a:t>Weak validation of updates</a:t>
          </a:r>
          <a:endParaRPr lang="en-US"/>
        </a:p>
      </dgm:t>
    </dgm:pt>
    <dgm:pt modelId="{A2FB66C9-1505-4AF3-A25B-17E995C8DCA7}" type="parTrans" cxnId="{893BA0C1-0B91-49EB-AF08-3E48B185854E}">
      <dgm:prSet/>
      <dgm:spPr/>
      <dgm:t>
        <a:bodyPr/>
        <a:lstStyle/>
        <a:p>
          <a:endParaRPr lang="en-US"/>
        </a:p>
      </dgm:t>
    </dgm:pt>
    <dgm:pt modelId="{2C03151B-90D1-4BD9-982E-4A9FC040C434}" type="sibTrans" cxnId="{893BA0C1-0B91-49EB-AF08-3E48B185854E}">
      <dgm:prSet/>
      <dgm:spPr/>
      <dgm:t>
        <a:bodyPr/>
        <a:lstStyle/>
        <a:p>
          <a:endParaRPr lang="en-US"/>
        </a:p>
      </dgm:t>
    </dgm:pt>
    <dgm:pt modelId="{B9DADB1E-5B47-40E5-830B-CFDE74610033}">
      <dgm:prSet/>
      <dgm:spPr/>
      <dgm:t>
        <a:bodyPr/>
        <a:lstStyle/>
        <a:p>
          <a:r>
            <a:rPr lang="en-GB"/>
            <a:t>Long-term access to sensitive data</a:t>
          </a:r>
          <a:endParaRPr lang="en-US"/>
        </a:p>
      </dgm:t>
    </dgm:pt>
    <dgm:pt modelId="{658B32FF-138E-4132-982D-AF2E74B0E8DB}" type="parTrans" cxnId="{CC575BD6-5B88-474A-A034-AF1524102421}">
      <dgm:prSet/>
      <dgm:spPr/>
      <dgm:t>
        <a:bodyPr/>
        <a:lstStyle/>
        <a:p>
          <a:endParaRPr lang="en-US"/>
        </a:p>
      </dgm:t>
    </dgm:pt>
    <dgm:pt modelId="{A1599F48-D7C8-46F0-A64C-0D0D6AF4F4A6}" type="sibTrans" cxnId="{CC575BD6-5B88-474A-A034-AF1524102421}">
      <dgm:prSet/>
      <dgm:spPr/>
      <dgm:t>
        <a:bodyPr/>
        <a:lstStyle/>
        <a:p>
          <a:endParaRPr lang="en-US"/>
        </a:p>
      </dgm:t>
    </dgm:pt>
    <dgm:pt modelId="{2147EC1A-768B-4CF6-A66E-718B7946850E}">
      <dgm:prSet/>
      <dgm:spPr/>
      <dgm:t>
        <a:bodyPr/>
        <a:lstStyle/>
        <a:p>
          <a:r>
            <a:rPr lang="en-GB"/>
            <a:t>Impact chart: Government vs Private Sector disruption</a:t>
          </a:r>
          <a:endParaRPr lang="en-US"/>
        </a:p>
      </dgm:t>
    </dgm:pt>
    <dgm:pt modelId="{B0361754-AEB4-4410-949A-61B5772F6AC7}" type="parTrans" cxnId="{C9BE4385-BBE6-4723-B55C-5777CC28AD02}">
      <dgm:prSet/>
      <dgm:spPr/>
      <dgm:t>
        <a:bodyPr/>
        <a:lstStyle/>
        <a:p>
          <a:endParaRPr lang="en-US"/>
        </a:p>
      </dgm:t>
    </dgm:pt>
    <dgm:pt modelId="{7DC7A6BB-64C3-481C-A5F8-25C344A47C18}" type="sibTrans" cxnId="{C9BE4385-BBE6-4723-B55C-5777CC28AD02}">
      <dgm:prSet/>
      <dgm:spPr/>
      <dgm:t>
        <a:bodyPr/>
        <a:lstStyle/>
        <a:p>
          <a:endParaRPr lang="en-US"/>
        </a:p>
      </dgm:t>
    </dgm:pt>
    <dgm:pt modelId="{E5E24019-223B-44F1-82FA-9C8E571A9323}" type="pres">
      <dgm:prSet presAssocID="{EE63F8D2-607C-43A2-8651-F45A99D237D5}" presName="Name0" presStyleCnt="0">
        <dgm:presLayoutVars>
          <dgm:dir/>
          <dgm:animLvl val="lvl"/>
          <dgm:resizeHandles val="exact"/>
        </dgm:presLayoutVars>
      </dgm:prSet>
      <dgm:spPr/>
    </dgm:pt>
    <dgm:pt modelId="{D1E8329F-73CD-430D-9470-5160569D2C9B}" type="pres">
      <dgm:prSet presAssocID="{2147EC1A-768B-4CF6-A66E-718B7946850E}" presName="boxAndChildren" presStyleCnt="0"/>
      <dgm:spPr/>
    </dgm:pt>
    <dgm:pt modelId="{DEE47A64-F38D-4F59-ACD2-9C5DD6C54421}" type="pres">
      <dgm:prSet presAssocID="{2147EC1A-768B-4CF6-A66E-718B7946850E}" presName="parentTextBox" presStyleLbl="node1" presStyleIdx="0" presStyleCnt="2"/>
      <dgm:spPr/>
    </dgm:pt>
    <dgm:pt modelId="{55F1A682-1741-4DFE-9808-5A725C5C7F9F}" type="pres">
      <dgm:prSet presAssocID="{99E1255A-CA91-4E7C-9776-7F6704229EFC}" presName="sp" presStyleCnt="0"/>
      <dgm:spPr/>
    </dgm:pt>
    <dgm:pt modelId="{702A0A69-006F-4D9D-8E0F-B62D4228841B}" type="pres">
      <dgm:prSet presAssocID="{F571B038-A809-4C4B-A2BA-156330A3991E}" presName="arrowAndChildren" presStyleCnt="0"/>
      <dgm:spPr/>
    </dgm:pt>
    <dgm:pt modelId="{D73491ED-8813-43BC-A21A-BB2DEB3134EC}" type="pres">
      <dgm:prSet presAssocID="{F571B038-A809-4C4B-A2BA-156330A3991E}" presName="parentTextArrow" presStyleLbl="node1" presStyleIdx="0" presStyleCnt="2"/>
      <dgm:spPr/>
    </dgm:pt>
    <dgm:pt modelId="{85BD0E87-658F-4358-A9E4-7F338B32C175}" type="pres">
      <dgm:prSet presAssocID="{F571B038-A809-4C4B-A2BA-156330A3991E}" presName="arrow" presStyleLbl="node1" presStyleIdx="1" presStyleCnt="2"/>
      <dgm:spPr/>
    </dgm:pt>
    <dgm:pt modelId="{0B14B9A8-551D-4BFD-8373-8EA2C73A802C}" type="pres">
      <dgm:prSet presAssocID="{F571B038-A809-4C4B-A2BA-156330A3991E}" presName="descendantArrow" presStyleCnt="0"/>
      <dgm:spPr/>
    </dgm:pt>
    <dgm:pt modelId="{7E299B24-A4F1-4C0F-9EBE-1ED4E7C86578}" type="pres">
      <dgm:prSet presAssocID="{9D2FF1CC-5CBE-4FBE-ACD0-3EF578B15CEC}" presName="childTextArrow" presStyleLbl="fgAccFollowNode1" presStyleIdx="0" presStyleCnt="3">
        <dgm:presLayoutVars>
          <dgm:bulletEnabled val="1"/>
        </dgm:presLayoutVars>
      </dgm:prSet>
      <dgm:spPr/>
    </dgm:pt>
    <dgm:pt modelId="{0A22CC4C-0BD0-4FEA-A56D-97E727EDFAEF}" type="pres">
      <dgm:prSet presAssocID="{18741AC8-6696-49B2-9008-7FB0C7884F9B}" presName="childTextArrow" presStyleLbl="fgAccFollowNode1" presStyleIdx="1" presStyleCnt="3">
        <dgm:presLayoutVars>
          <dgm:bulletEnabled val="1"/>
        </dgm:presLayoutVars>
      </dgm:prSet>
      <dgm:spPr/>
    </dgm:pt>
    <dgm:pt modelId="{0AB288D4-6725-48CD-9521-8921D536C2B7}" type="pres">
      <dgm:prSet presAssocID="{B9DADB1E-5B47-40E5-830B-CFDE74610033}" presName="childTextArrow" presStyleLbl="fgAccFollowNode1" presStyleIdx="2" presStyleCnt="3">
        <dgm:presLayoutVars>
          <dgm:bulletEnabled val="1"/>
        </dgm:presLayoutVars>
      </dgm:prSet>
      <dgm:spPr/>
    </dgm:pt>
  </dgm:ptLst>
  <dgm:cxnLst>
    <dgm:cxn modelId="{74034201-84BE-45B2-8513-74D1140999D5}" type="presOf" srcId="{9D2FF1CC-5CBE-4FBE-ACD0-3EF578B15CEC}" destId="{7E299B24-A4F1-4C0F-9EBE-1ED4E7C86578}" srcOrd="0" destOrd="0" presId="urn:microsoft.com/office/officeart/2005/8/layout/process4"/>
    <dgm:cxn modelId="{B6409D18-CA0C-45FC-86C2-1470F26FBE5A}" type="presOf" srcId="{F571B038-A809-4C4B-A2BA-156330A3991E}" destId="{85BD0E87-658F-4358-A9E4-7F338B32C175}" srcOrd="1" destOrd="0" presId="urn:microsoft.com/office/officeart/2005/8/layout/process4"/>
    <dgm:cxn modelId="{70CA9D1F-B584-45C6-8A51-F5E80D2CAD12}" type="presOf" srcId="{18741AC8-6696-49B2-9008-7FB0C7884F9B}" destId="{0A22CC4C-0BD0-4FEA-A56D-97E727EDFAEF}" srcOrd="0" destOrd="0" presId="urn:microsoft.com/office/officeart/2005/8/layout/process4"/>
    <dgm:cxn modelId="{83019566-ACF5-4C09-AFFF-874F627B3516}" type="presOf" srcId="{2147EC1A-768B-4CF6-A66E-718B7946850E}" destId="{DEE47A64-F38D-4F59-ACD2-9C5DD6C54421}" srcOrd="0" destOrd="0" presId="urn:microsoft.com/office/officeart/2005/8/layout/process4"/>
    <dgm:cxn modelId="{145B7858-13CB-4545-9D0A-1D7453A4A1CB}" srcId="{EE63F8D2-607C-43A2-8651-F45A99D237D5}" destId="{F571B038-A809-4C4B-A2BA-156330A3991E}" srcOrd="0" destOrd="0" parTransId="{CA6FB0B6-EC52-4B3F-8920-5C745855E97A}" sibTransId="{99E1255A-CA91-4E7C-9776-7F6704229EFC}"/>
    <dgm:cxn modelId="{28B5D078-2610-4125-A412-6836573C36FD}" type="presOf" srcId="{B9DADB1E-5B47-40E5-830B-CFDE74610033}" destId="{0AB288D4-6725-48CD-9521-8921D536C2B7}" srcOrd="0" destOrd="0" presId="urn:microsoft.com/office/officeart/2005/8/layout/process4"/>
    <dgm:cxn modelId="{C9BE4385-BBE6-4723-B55C-5777CC28AD02}" srcId="{EE63F8D2-607C-43A2-8651-F45A99D237D5}" destId="{2147EC1A-768B-4CF6-A66E-718B7946850E}" srcOrd="1" destOrd="0" parTransId="{B0361754-AEB4-4410-949A-61B5772F6AC7}" sibTransId="{7DC7A6BB-64C3-481C-A5F8-25C344A47C18}"/>
    <dgm:cxn modelId="{9062D090-2F0E-458E-B4F1-7FFC0C5EF2E3}" srcId="{F571B038-A809-4C4B-A2BA-156330A3991E}" destId="{9D2FF1CC-5CBE-4FBE-ACD0-3EF578B15CEC}" srcOrd="0" destOrd="0" parTransId="{45FB3E60-3878-453C-A046-E670F07332B5}" sibTransId="{97A37768-33DF-43DD-A153-478514AAEF8C}"/>
    <dgm:cxn modelId="{F832A6BD-9F78-45D9-A2FC-2CBDB741817A}" type="presOf" srcId="{F571B038-A809-4C4B-A2BA-156330A3991E}" destId="{D73491ED-8813-43BC-A21A-BB2DEB3134EC}" srcOrd="0" destOrd="0" presId="urn:microsoft.com/office/officeart/2005/8/layout/process4"/>
    <dgm:cxn modelId="{893BA0C1-0B91-49EB-AF08-3E48B185854E}" srcId="{F571B038-A809-4C4B-A2BA-156330A3991E}" destId="{18741AC8-6696-49B2-9008-7FB0C7884F9B}" srcOrd="1" destOrd="0" parTransId="{A2FB66C9-1505-4AF3-A25B-17E995C8DCA7}" sibTransId="{2C03151B-90D1-4BD9-982E-4A9FC040C434}"/>
    <dgm:cxn modelId="{CC575BD6-5B88-474A-A034-AF1524102421}" srcId="{F571B038-A809-4C4B-A2BA-156330A3991E}" destId="{B9DADB1E-5B47-40E5-830B-CFDE74610033}" srcOrd="2" destOrd="0" parTransId="{658B32FF-138E-4132-982D-AF2E74B0E8DB}" sibTransId="{A1599F48-D7C8-46F0-A64C-0D0D6AF4F4A6}"/>
    <dgm:cxn modelId="{5EF711FE-A682-4E01-810E-8F6A024F390D}" type="presOf" srcId="{EE63F8D2-607C-43A2-8651-F45A99D237D5}" destId="{E5E24019-223B-44F1-82FA-9C8E571A9323}" srcOrd="0" destOrd="0" presId="urn:microsoft.com/office/officeart/2005/8/layout/process4"/>
    <dgm:cxn modelId="{80878079-6F23-43DF-8129-582F774AAA31}" type="presParOf" srcId="{E5E24019-223B-44F1-82FA-9C8E571A9323}" destId="{D1E8329F-73CD-430D-9470-5160569D2C9B}" srcOrd="0" destOrd="0" presId="urn:microsoft.com/office/officeart/2005/8/layout/process4"/>
    <dgm:cxn modelId="{26FB8E56-DD90-4B9C-B89D-50E1118A69DA}" type="presParOf" srcId="{D1E8329F-73CD-430D-9470-5160569D2C9B}" destId="{DEE47A64-F38D-4F59-ACD2-9C5DD6C54421}" srcOrd="0" destOrd="0" presId="urn:microsoft.com/office/officeart/2005/8/layout/process4"/>
    <dgm:cxn modelId="{2529E25F-44C9-498A-B51C-FB284B133B90}" type="presParOf" srcId="{E5E24019-223B-44F1-82FA-9C8E571A9323}" destId="{55F1A682-1741-4DFE-9808-5A725C5C7F9F}" srcOrd="1" destOrd="0" presId="urn:microsoft.com/office/officeart/2005/8/layout/process4"/>
    <dgm:cxn modelId="{16864B9C-D5FB-4FC8-9FA0-B75A910779AB}" type="presParOf" srcId="{E5E24019-223B-44F1-82FA-9C8E571A9323}" destId="{702A0A69-006F-4D9D-8E0F-B62D4228841B}" srcOrd="2" destOrd="0" presId="urn:microsoft.com/office/officeart/2005/8/layout/process4"/>
    <dgm:cxn modelId="{E3FA0BEA-FCB8-4FEB-A85F-ACFCC4F7887E}" type="presParOf" srcId="{702A0A69-006F-4D9D-8E0F-B62D4228841B}" destId="{D73491ED-8813-43BC-A21A-BB2DEB3134EC}" srcOrd="0" destOrd="0" presId="urn:microsoft.com/office/officeart/2005/8/layout/process4"/>
    <dgm:cxn modelId="{F63ADD91-01A0-4883-9B94-4A295BB4186D}" type="presParOf" srcId="{702A0A69-006F-4D9D-8E0F-B62D4228841B}" destId="{85BD0E87-658F-4358-A9E4-7F338B32C175}" srcOrd="1" destOrd="0" presId="urn:microsoft.com/office/officeart/2005/8/layout/process4"/>
    <dgm:cxn modelId="{47CC98B5-767F-4574-82C3-8F1C68C82F01}" type="presParOf" srcId="{702A0A69-006F-4D9D-8E0F-B62D4228841B}" destId="{0B14B9A8-551D-4BFD-8373-8EA2C73A802C}" srcOrd="2" destOrd="0" presId="urn:microsoft.com/office/officeart/2005/8/layout/process4"/>
    <dgm:cxn modelId="{1822E745-7B64-4170-A6C7-326B04CF72CF}" type="presParOf" srcId="{0B14B9A8-551D-4BFD-8373-8EA2C73A802C}" destId="{7E299B24-A4F1-4C0F-9EBE-1ED4E7C86578}" srcOrd="0" destOrd="0" presId="urn:microsoft.com/office/officeart/2005/8/layout/process4"/>
    <dgm:cxn modelId="{984DC298-FEF6-47AD-869E-EE392F987D19}" type="presParOf" srcId="{0B14B9A8-551D-4BFD-8373-8EA2C73A802C}" destId="{0A22CC4C-0BD0-4FEA-A56D-97E727EDFAEF}" srcOrd="1" destOrd="0" presId="urn:microsoft.com/office/officeart/2005/8/layout/process4"/>
    <dgm:cxn modelId="{C30A8F6A-E1DE-43CC-8758-B16ED1D5131C}" type="presParOf" srcId="{0B14B9A8-551D-4BFD-8373-8EA2C73A802C}" destId="{0AB288D4-6725-48CD-9521-8921D536C2B7}" srcOrd="2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4F2CAEB-E24B-45D5-8FF5-1146BBB54E9B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2918B2AA-008F-4189-B05B-E7C930647CD1}">
      <dgm:prSet/>
      <dgm:spPr/>
      <dgm:t>
        <a:bodyPr/>
        <a:lstStyle/>
        <a:p>
          <a:r>
            <a:rPr lang="en-GB"/>
            <a:t>Key measures: TPRM, SBOM, continuous monitoring, zero-trust, incident response.</a:t>
          </a:r>
          <a:endParaRPr lang="en-US"/>
        </a:p>
      </dgm:t>
    </dgm:pt>
    <dgm:pt modelId="{AFE42E7E-F72F-4CF7-B714-F6F2B695B4FE}" type="parTrans" cxnId="{D27CCBAB-7E6C-4874-850D-39AA7C14F0A6}">
      <dgm:prSet/>
      <dgm:spPr/>
      <dgm:t>
        <a:bodyPr/>
        <a:lstStyle/>
        <a:p>
          <a:endParaRPr lang="en-US"/>
        </a:p>
      </dgm:t>
    </dgm:pt>
    <dgm:pt modelId="{B327034C-EEB3-4252-9D96-EC59171AB1F4}" type="sibTrans" cxnId="{D27CCBAB-7E6C-4874-850D-39AA7C14F0A6}">
      <dgm:prSet/>
      <dgm:spPr/>
      <dgm:t>
        <a:bodyPr/>
        <a:lstStyle/>
        <a:p>
          <a:endParaRPr lang="en-US"/>
        </a:p>
      </dgm:t>
    </dgm:pt>
    <dgm:pt modelId="{4174A3BB-C694-45FD-84A0-D6AD463BD563}">
      <dgm:prSet/>
      <dgm:spPr/>
      <dgm:t>
        <a:bodyPr/>
        <a:lstStyle/>
        <a:p>
          <a:r>
            <a:rPr lang="en-GB"/>
            <a:t>Table: Tools for each phase (audits, SCA, SIEM, SOAR).</a:t>
          </a:r>
          <a:endParaRPr lang="en-US"/>
        </a:p>
      </dgm:t>
    </dgm:pt>
    <dgm:pt modelId="{2F435E64-24F7-4C50-86F2-2EB79D37A3C4}" type="parTrans" cxnId="{088C6658-06C0-40C9-BB1A-B5B52736DC3C}">
      <dgm:prSet/>
      <dgm:spPr/>
      <dgm:t>
        <a:bodyPr/>
        <a:lstStyle/>
        <a:p>
          <a:endParaRPr lang="en-US"/>
        </a:p>
      </dgm:t>
    </dgm:pt>
    <dgm:pt modelId="{4468E838-A91A-4447-B59B-64E21CD5B12F}" type="sibTrans" cxnId="{088C6658-06C0-40C9-BB1A-B5B52736DC3C}">
      <dgm:prSet/>
      <dgm:spPr/>
      <dgm:t>
        <a:bodyPr/>
        <a:lstStyle/>
        <a:p>
          <a:endParaRPr lang="en-US"/>
        </a:p>
      </dgm:t>
    </dgm:pt>
    <dgm:pt modelId="{2ADD7EBD-D5C0-4D1E-BE0D-A09EFDC6ADC4}" type="pres">
      <dgm:prSet presAssocID="{74F2CAEB-E24B-45D5-8FF5-1146BBB54E9B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12CCB177-E32A-4827-B87A-5B262E0F2629}" type="pres">
      <dgm:prSet presAssocID="{2918B2AA-008F-4189-B05B-E7C930647CD1}" presName="hierRoot1" presStyleCnt="0"/>
      <dgm:spPr/>
    </dgm:pt>
    <dgm:pt modelId="{099C2BF5-7F88-4580-98E6-988B8ACB6766}" type="pres">
      <dgm:prSet presAssocID="{2918B2AA-008F-4189-B05B-E7C930647CD1}" presName="composite" presStyleCnt="0"/>
      <dgm:spPr/>
    </dgm:pt>
    <dgm:pt modelId="{71854944-A11D-43F3-B3CB-7AB50135CAE0}" type="pres">
      <dgm:prSet presAssocID="{2918B2AA-008F-4189-B05B-E7C930647CD1}" presName="background" presStyleLbl="node0" presStyleIdx="0" presStyleCnt="2"/>
      <dgm:spPr/>
    </dgm:pt>
    <dgm:pt modelId="{98DA29F7-A806-4866-B6EA-2170B82CA0BE}" type="pres">
      <dgm:prSet presAssocID="{2918B2AA-008F-4189-B05B-E7C930647CD1}" presName="text" presStyleLbl="fgAcc0" presStyleIdx="0" presStyleCnt="2">
        <dgm:presLayoutVars>
          <dgm:chPref val="3"/>
        </dgm:presLayoutVars>
      </dgm:prSet>
      <dgm:spPr/>
    </dgm:pt>
    <dgm:pt modelId="{85C46B23-A236-4FBE-AC83-4E598FCFFBA7}" type="pres">
      <dgm:prSet presAssocID="{2918B2AA-008F-4189-B05B-E7C930647CD1}" presName="hierChild2" presStyleCnt="0"/>
      <dgm:spPr/>
    </dgm:pt>
    <dgm:pt modelId="{A3B2B22C-758F-4BDA-B19A-D6FA4BFE936A}" type="pres">
      <dgm:prSet presAssocID="{4174A3BB-C694-45FD-84A0-D6AD463BD563}" presName="hierRoot1" presStyleCnt="0"/>
      <dgm:spPr/>
    </dgm:pt>
    <dgm:pt modelId="{7C559B66-0905-4B1D-832E-96189C5B6C4C}" type="pres">
      <dgm:prSet presAssocID="{4174A3BB-C694-45FD-84A0-D6AD463BD563}" presName="composite" presStyleCnt="0"/>
      <dgm:spPr/>
    </dgm:pt>
    <dgm:pt modelId="{F2860A05-4B91-4993-A8D4-2480E7E9574B}" type="pres">
      <dgm:prSet presAssocID="{4174A3BB-C694-45FD-84A0-D6AD463BD563}" presName="background" presStyleLbl="node0" presStyleIdx="1" presStyleCnt="2"/>
      <dgm:spPr/>
    </dgm:pt>
    <dgm:pt modelId="{844A5669-296C-4253-8E58-285FF48551F3}" type="pres">
      <dgm:prSet presAssocID="{4174A3BB-C694-45FD-84A0-D6AD463BD563}" presName="text" presStyleLbl="fgAcc0" presStyleIdx="1" presStyleCnt="2">
        <dgm:presLayoutVars>
          <dgm:chPref val="3"/>
        </dgm:presLayoutVars>
      </dgm:prSet>
      <dgm:spPr/>
    </dgm:pt>
    <dgm:pt modelId="{4B0A812E-ABEA-4105-A0AA-B199AC37B934}" type="pres">
      <dgm:prSet presAssocID="{4174A3BB-C694-45FD-84A0-D6AD463BD563}" presName="hierChild2" presStyleCnt="0"/>
      <dgm:spPr/>
    </dgm:pt>
  </dgm:ptLst>
  <dgm:cxnLst>
    <dgm:cxn modelId="{088C6658-06C0-40C9-BB1A-B5B52736DC3C}" srcId="{74F2CAEB-E24B-45D5-8FF5-1146BBB54E9B}" destId="{4174A3BB-C694-45FD-84A0-D6AD463BD563}" srcOrd="1" destOrd="0" parTransId="{2F435E64-24F7-4C50-86F2-2EB79D37A3C4}" sibTransId="{4468E838-A91A-4447-B59B-64E21CD5B12F}"/>
    <dgm:cxn modelId="{B451B47E-8FA0-481B-B321-4500993B82A0}" type="presOf" srcId="{4174A3BB-C694-45FD-84A0-D6AD463BD563}" destId="{844A5669-296C-4253-8E58-285FF48551F3}" srcOrd="0" destOrd="0" presId="urn:microsoft.com/office/officeart/2005/8/layout/hierarchy1"/>
    <dgm:cxn modelId="{D27CCBAB-7E6C-4874-850D-39AA7C14F0A6}" srcId="{74F2CAEB-E24B-45D5-8FF5-1146BBB54E9B}" destId="{2918B2AA-008F-4189-B05B-E7C930647CD1}" srcOrd="0" destOrd="0" parTransId="{AFE42E7E-F72F-4CF7-B714-F6F2B695B4FE}" sibTransId="{B327034C-EEB3-4252-9D96-EC59171AB1F4}"/>
    <dgm:cxn modelId="{4D25D5E9-1BB0-447B-AE91-5A67A647D0E8}" type="presOf" srcId="{2918B2AA-008F-4189-B05B-E7C930647CD1}" destId="{98DA29F7-A806-4866-B6EA-2170B82CA0BE}" srcOrd="0" destOrd="0" presId="urn:microsoft.com/office/officeart/2005/8/layout/hierarchy1"/>
    <dgm:cxn modelId="{B396F8EA-9902-43F8-8036-80EB04A4AA00}" type="presOf" srcId="{74F2CAEB-E24B-45D5-8FF5-1146BBB54E9B}" destId="{2ADD7EBD-D5C0-4D1E-BE0D-A09EFDC6ADC4}" srcOrd="0" destOrd="0" presId="urn:microsoft.com/office/officeart/2005/8/layout/hierarchy1"/>
    <dgm:cxn modelId="{8F7D463A-A84E-4CB9-BD1C-8EF05BF1E780}" type="presParOf" srcId="{2ADD7EBD-D5C0-4D1E-BE0D-A09EFDC6ADC4}" destId="{12CCB177-E32A-4827-B87A-5B262E0F2629}" srcOrd="0" destOrd="0" presId="urn:microsoft.com/office/officeart/2005/8/layout/hierarchy1"/>
    <dgm:cxn modelId="{969F98A3-EB78-4A05-964D-6A3ACEC85B29}" type="presParOf" srcId="{12CCB177-E32A-4827-B87A-5B262E0F2629}" destId="{099C2BF5-7F88-4580-98E6-988B8ACB6766}" srcOrd="0" destOrd="0" presId="urn:microsoft.com/office/officeart/2005/8/layout/hierarchy1"/>
    <dgm:cxn modelId="{F9423570-02BF-4D42-967A-F1935CDEB5B7}" type="presParOf" srcId="{099C2BF5-7F88-4580-98E6-988B8ACB6766}" destId="{71854944-A11D-43F3-B3CB-7AB50135CAE0}" srcOrd="0" destOrd="0" presId="urn:microsoft.com/office/officeart/2005/8/layout/hierarchy1"/>
    <dgm:cxn modelId="{A84D460C-2269-46E1-B6B4-A60B1E770696}" type="presParOf" srcId="{099C2BF5-7F88-4580-98E6-988B8ACB6766}" destId="{98DA29F7-A806-4866-B6EA-2170B82CA0BE}" srcOrd="1" destOrd="0" presId="urn:microsoft.com/office/officeart/2005/8/layout/hierarchy1"/>
    <dgm:cxn modelId="{B5744759-8EC7-420A-BEED-1D10A86BF49F}" type="presParOf" srcId="{12CCB177-E32A-4827-B87A-5B262E0F2629}" destId="{85C46B23-A236-4FBE-AC83-4E598FCFFBA7}" srcOrd="1" destOrd="0" presId="urn:microsoft.com/office/officeart/2005/8/layout/hierarchy1"/>
    <dgm:cxn modelId="{F09947B1-5B1F-405B-842A-ED247634E0E4}" type="presParOf" srcId="{2ADD7EBD-D5C0-4D1E-BE0D-A09EFDC6ADC4}" destId="{A3B2B22C-758F-4BDA-B19A-D6FA4BFE936A}" srcOrd="1" destOrd="0" presId="urn:microsoft.com/office/officeart/2005/8/layout/hierarchy1"/>
    <dgm:cxn modelId="{EDE0E63B-3F21-436F-8BE8-2B89344A7933}" type="presParOf" srcId="{A3B2B22C-758F-4BDA-B19A-D6FA4BFE936A}" destId="{7C559B66-0905-4B1D-832E-96189C5B6C4C}" srcOrd="0" destOrd="0" presId="urn:microsoft.com/office/officeart/2005/8/layout/hierarchy1"/>
    <dgm:cxn modelId="{0B9AA39F-2CF0-492E-89E5-7CB834479E17}" type="presParOf" srcId="{7C559B66-0905-4B1D-832E-96189C5B6C4C}" destId="{F2860A05-4B91-4993-A8D4-2480E7E9574B}" srcOrd="0" destOrd="0" presId="urn:microsoft.com/office/officeart/2005/8/layout/hierarchy1"/>
    <dgm:cxn modelId="{D413F60D-16A0-4B90-B5E4-5F1235B203F1}" type="presParOf" srcId="{7C559B66-0905-4B1D-832E-96189C5B6C4C}" destId="{844A5669-296C-4253-8E58-285FF48551F3}" srcOrd="1" destOrd="0" presId="urn:microsoft.com/office/officeart/2005/8/layout/hierarchy1"/>
    <dgm:cxn modelId="{93D8EF83-B4AF-4ECD-9FEA-170041071A53}" type="presParOf" srcId="{A3B2B22C-758F-4BDA-B19A-D6FA4BFE936A}" destId="{4B0A812E-ABEA-4105-A0AA-B199AC37B934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E47A64-F38D-4F59-ACD2-9C5DD6C54421}">
      <dsp:nvSpPr>
        <dsp:cNvPr id="0" name=""/>
        <dsp:cNvSpPr/>
      </dsp:nvSpPr>
      <dsp:spPr>
        <a:xfrm>
          <a:off x="0" y="2470633"/>
          <a:ext cx="9618133" cy="162100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0472" tIns="220472" rIns="220472" bIns="220472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/>
            <a:t>Impact chart: Government vs Private Sector disruption</a:t>
          </a:r>
          <a:endParaRPr lang="en-US" sz="3100" kern="1200"/>
        </a:p>
      </dsp:txBody>
      <dsp:txXfrm>
        <a:off x="0" y="2470633"/>
        <a:ext cx="9618133" cy="1621002"/>
      </dsp:txXfrm>
    </dsp:sp>
    <dsp:sp modelId="{85BD0E87-658F-4358-A9E4-7F338B32C175}">
      <dsp:nvSpPr>
        <dsp:cNvPr id="0" name=""/>
        <dsp:cNvSpPr/>
      </dsp:nvSpPr>
      <dsp:spPr>
        <a:xfrm rot="10800000">
          <a:off x="0" y="1845"/>
          <a:ext cx="9618133" cy="2493102"/>
        </a:xfrm>
        <a:prstGeom prst="upArrowCallout">
          <a:avLst/>
        </a:prstGeom>
        <a:solidFill>
          <a:schemeClr val="accent2">
            <a:hueOff val="-2964286"/>
            <a:satOff val="14200"/>
            <a:lumOff val="13137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0472" tIns="220472" rIns="220472" bIns="220472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/>
            <a:t>Bullet points:</a:t>
          </a:r>
          <a:endParaRPr lang="en-US" sz="3100" kern="1200"/>
        </a:p>
      </dsp:txBody>
      <dsp:txXfrm rot="-10800000">
        <a:off x="0" y="1845"/>
        <a:ext cx="9618133" cy="875078"/>
      </dsp:txXfrm>
    </dsp:sp>
    <dsp:sp modelId="{7E299B24-A4F1-4C0F-9EBE-1ED4E7C86578}">
      <dsp:nvSpPr>
        <dsp:cNvPr id="0" name=""/>
        <dsp:cNvSpPr/>
      </dsp:nvSpPr>
      <dsp:spPr>
        <a:xfrm>
          <a:off x="4696" y="876924"/>
          <a:ext cx="3202913" cy="745437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27940" rIns="156464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/>
            <a:t>Exploited trusted software supply chains</a:t>
          </a:r>
          <a:endParaRPr lang="en-US" sz="2200" kern="1200"/>
        </a:p>
      </dsp:txBody>
      <dsp:txXfrm>
        <a:off x="4696" y="876924"/>
        <a:ext cx="3202913" cy="745437"/>
      </dsp:txXfrm>
    </dsp:sp>
    <dsp:sp modelId="{0A22CC4C-0BD0-4FEA-A56D-97E727EDFAEF}">
      <dsp:nvSpPr>
        <dsp:cNvPr id="0" name=""/>
        <dsp:cNvSpPr/>
      </dsp:nvSpPr>
      <dsp:spPr>
        <a:xfrm>
          <a:off x="3207609" y="876924"/>
          <a:ext cx="3202913" cy="745437"/>
        </a:xfrm>
        <a:prstGeom prst="rect">
          <a:avLst/>
        </a:prstGeom>
        <a:solidFill>
          <a:schemeClr val="accent2">
            <a:tint val="40000"/>
            <a:alpha val="90000"/>
            <a:hueOff val="-2045920"/>
            <a:satOff val="22554"/>
            <a:lumOff val="2148"/>
            <a:alphaOff val="0"/>
          </a:schemeClr>
        </a:solidFill>
        <a:ln w="19050" cap="rnd" cmpd="sng" algn="ctr">
          <a:solidFill>
            <a:schemeClr val="accent2">
              <a:tint val="40000"/>
              <a:alpha val="90000"/>
              <a:hueOff val="-2045920"/>
              <a:satOff val="22554"/>
              <a:lumOff val="214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27940" rIns="156464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/>
            <a:t>Weak validation of updates</a:t>
          </a:r>
          <a:endParaRPr lang="en-US" sz="2200" kern="1200"/>
        </a:p>
      </dsp:txBody>
      <dsp:txXfrm>
        <a:off x="3207609" y="876924"/>
        <a:ext cx="3202913" cy="745437"/>
      </dsp:txXfrm>
    </dsp:sp>
    <dsp:sp modelId="{0AB288D4-6725-48CD-9521-8921D536C2B7}">
      <dsp:nvSpPr>
        <dsp:cNvPr id="0" name=""/>
        <dsp:cNvSpPr/>
      </dsp:nvSpPr>
      <dsp:spPr>
        <a:xfrm>
          <a:off x="6410523" y="876924"/>
          <a:ext cx="3202913" cy="745437"/>
        </a:xfrm>
        <a:prstGeom prst="rect">
          <a:avLst/>
        </a:prstGeom>
        <a:solidFill>
          <a:schemeClr val="accent2">
            <a:tint val="40000"/>
            <a:alpha val="90000"/>
            <a:hueOff val="-4091839"/>
            <a:satOff val="45107"/>
            <a:lumOff val="4296"/>
            <a:alphaOff val="0"/>
          </a:schemeClr>
        </a:solidFill>
        <a:ln w="19050" cap="rnd" cmpd="sng" algn="ctr">
          <a:solidFill>
            <a:schemeClr val="accent2">
              <a:tint val="40000"/>
              <a:alpha val="90000"/>
              <a:hueOff val="-4091839"/>
              <a:satOff val="45107"/>
              <a:lumOff val="429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27940" rIns="156464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/>
            <a:t>Long-term access to sensitive data</a:t>
          </a:r>
          <a:endParaRPr lang="en-US" sz="2200" kern="1200"/>
        </a:p>
      </dsp:txBody>
      <dsp:txXfrm>
        <a:off x="6410523" y="876924"/>
        <a:ext cx="3202913" cy="74543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854944-A11D-43F3-B3CB-7AB50135CAE0}">
      <dsp:nvSpPr>
        <dsp:cNvPr id="0" name=""/>
        <dsp:cNvSpPr/>
      </dsp:nvSpPr>
      <dsp:spPr>
        <a:xfrm>
          <a:off x="1174" y="520807"/>
          <a:ext cx="4121050" cy="261686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DA29F7-A806-4866-B6EA-2170B82CA0BE}">
      <dsp:nvSpPr>
        <dsp:cNvPr id="0" name=""/>
        <dsp:cNvSpPr/>
      </dsp:nvSpPr>
      <dsp:spPr>
        <a:xfrm>
          <a:off x="459068" y="955807"/>
          <a:ext cx="4121050" cy="26168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000" kern="1200"/>
            <a:t>Key measures: TPRM, SBOM, continuous monitoring, zero-trust, incident response.</a:t>
          </a:r>
          <a:endParaRPr lang="en-US" sz="3000" kern="1200"/>
        </a:p>
      </dsp:txBody>
      <dsp:txXfrm>
        <a:off x="535713" y="1032452"/>
        <a:ext cx="3967760" cy="2463577"/>
      </dsp:txXfrm>
    </dsp:sp>
    <dsp:sp modelId="{F2860A05-4B91-4993-A8D4-2480E7E9574B}">
      <dsp:nvSpPr>
        <dsp:cNvPr id="0" name=""/>
        <dsp:cNvSpPr/>
      </dsp:nvSpPr>
      <dsp:spPr>
        <a:xfrm>
          <a:off x="5038013" y="520807"/>
          <a:ext cx="4121050" cy="261686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44A5669-296C-4253-8E58-285FF48551F3}">
      <dsp:nvSpPr>
        <dsp:cNvPr id="0" name=""/>
        <dsp:cNvSpPr/>
      </dsp:nvSpPr>
      <dsp:spPr>
        <a:xfrm>
          <a:off x="5495908" y="955807"/>
          <a:ext cx="4121050" cy="261686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000" kern="1200"/>
            <a:t>Table: Tools for each phase (audits, SCA, SIEM, SOAR).</a:t>
          </a:r>
          <a:endParaRPr lang="en-US" sz="3000" kern="1200"/>
        </a:p>
      </dsp:txBody>
      <dsp:txXfrm>
        <a:off x="5572553" y="1032452"/>
        <a:ext cx="3967760" cy="246357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91406E-E9AA-43CF-957F-6D6266DFAF61}" type="datetimeFigureOut">
              <a:rPr lang="en-GB" smtClean="0"/>
              <a:t>06/02/2026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71D266-64C0-4F49-8971-7B6B7F58A3C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98941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SBOM: software Bill of Materials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71D266-64C0-4F49-8971-7B6B7F58A3C9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65463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4479B-705B-4489-957E-7E8A228BDFA0}" type="datetime1">
              <a:rPr lang="en-US" smtClean="0"/>
              <a:t>2/6/2026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0715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2/6/2026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66260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2/6/2026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91182508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2/6/2026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436850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2/6/2026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13200035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2/6/2026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969970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66AD-7C08-490A-ADA4-B47E10FB2407}" type="datetime1">
              <a:rPr lang="en-US" smtClean="0"/>
              <a:t>2/6/2026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7173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95027-4255-49E7-9841-CD21BCC99996}" type="datetime1">
              <a:rPr lang="en-US" smtClean="0"/>
              <a:t>2/6/2026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003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9F774-3FA6-43B8-9241-99959C8FD463}" type="datetime1">
              <a:rPr lang="en-US" smtClean="0"/>
              <a:t>2/6/2026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6235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4452-5DCC-4FE2-A5C9-8A5EF6714D65}" type="datetime1">
              <a:rPr lang="en-US" smtClean="0"/>
              <a:t>2/6/2026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4037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9ABC2-0180-4F3A-A895-A85BC724D472}" type="datetime1">
              <a:rPr lang="en-US" smtClean="0"/>
              <a:t>2/6/2026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093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A9BA-4E8F-439E-BEA4-91FBA01E3F5F}" type="datetime1">
              <a:rPr lang="en-US" smtClean="0"/>
              <a:t>2/6/2026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4280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5BF18-0007-481C-AA29-413124BC3EE7}" type="datetime1">
              <a:rPr lang="en-US" smtClean="0"/>
              <a:t>2/6/2026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414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E9870-3748-43AD-B547-02A075CB4A1D}" type="datetime1">
              <a:rPr lang="en-US" smtClean="0"/>
              <a:t>2/6/2026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2604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E7897-33C5-4F1A-9307-D068E37F3DC7}" type="datetime1">
              <a:rPr lang="en-US" smtClean="0"/>
              <a:t>2/6/2026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2209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171BA-CC09-47C8-A6DF-F5C5CB59CEEC}" type="datetime1">
              <a:rPr lang="en-US" smtClean="0"/>
              <a:t>2/6/2026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5583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A38F49-B3E2-4BF0-BEC7-C30D34ABBB8D}" type="datetime1">
              <a:rPr lang="en-US" smtClean="0"/>
              <a:t>2/6/2026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2980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 descr="Binary Code Globe">
            <a:extLst>
              <a:ext uri="{FF2B5EF4-FFF2-40B4-BE49-F238E27FC236}">
                <a16:creationId xmlns:a16="http://schemas.microsoft.com/office/drawing/2014/main" id="{73E6AA53-9474-9E63-1437-74EE56E34F8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-1" b="283"/>
          <a:stretch>
            <a:fillRect/>
          </a:stretch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1B2F46E-6750-F628-2428-CDC40FBF60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914400"/>
            <a:ext cx="4892948" cy="3427867"/>
          </a:xfrm>
        </p:spPr>
        <p:txBody>
          <a:bodyPr anchor="t">
            <a:normAutofit/>
          </a:bodyPr>
          <a:lstStyle/>
          <a:p>
            <a:r>
              <a:rPr lang="en-GB">
                <a:solidFill>
                  <a:srgbClr val="FFFFFF"/>
                </a:solidFill>
              </a:rPr>
              <a:t>SolarWinds Cyber attack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EDED96-0737-5227-D241-4E9EA5FC24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0969" y="5096789"/>
            <a:ext cx="7379848" cy="1630014"/>
          </a:xfrm>
        </p:spPr>
        <p:txBody>
          <a:bodyPr anchor="t">
            <a:normAutofit/>
          </a:bodyPr>
          <a:lstStyle/>
          <a:p>
            <a:pPr>
              <a:lnSpc>
                <a:spcPct val="120000"/>
              </a:lnSpc>
            </a:pPr>
            <a:r>
              <a:rPr lang="en-GB" sz="1400" dirty="0">
                <a:solidFill>
                  <a:srgbClr val="FFFFFF"/>
                </a:solidFill>
              </a:rPr>
              <a:t>Payman Ghorbani</a:t>
            </a:r>
          </a:p>
          <a:p>
            <a:pPr>
              <a:lnSpc>
                <a:spcPct val="120000"/>
              </a:lnSpc>
            </a:pPr>
            <a:r>
              <a:rPr lang="en-GB" sz="1400" dirty="0">
                <a:solidFill>
                  <a:srgbClr val="FFFFFF"/>
                </a:solidFill>
              </a:rPr>
              <a:t>UoEO</a:t>
            </a:r>
          </a:p>
          <a:p>
            <a:pPr>
              <a:lnSpc>
                <a:spcPct val="120000"/>
              </a:lnSpc>
            </a:pPr>
            <a:r>
              <a:rPr lang="en-GB" sz="1400" dirty="0">
                <a:solidFill>
                  <a:srgbClr val="FFFFFF"/>
                </a:solidFill>
              </a:rPr>
              <a:t>February 2026</a:t>
            </a:r>
          </a:p>
          <a:p>
            <a:pPr>
              <a:lnSpc>
                <a:spcPct val="120000"/>
              </a:lnSpc>
            </a:pPr>
            <a:endParaRPr lang="en-GB" sz="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31722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B5F7E3B-C5F1-40E0-A491-558BAFBC1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241804" y="1460500"/>
            <a:ext cx="0" cy="393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6EE80229-47F9-834F-DCFE-2BEDA22884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816638"/>
            <a:ext cx="3367359" cy="5224724"/>
          </a:xfrm>
        </p:spPr>
        <p:txBody>
          <a:bodyPr anchor="ctr">
            <a:normAutofit/>
          </a:bodyPr>
          <a:lstStyle/>
          <a:p>
            <a:r>
              <a:rPr lang="en-GB"/>
              <a:t>Slide 1 – Title &amp; Introduction</a:t>
            </a:r>
            <a:br>
              <a:rPr lang="en-GB"/>
            </a:b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591C80-2678-EF76-2A16-21B8DA04B7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816638"/>
            <a:ext cx="4619706" cy="5224724"/>
          </a:xfrm>
        </p:spPr>
        <p:txBody>
          <a:bodyPr anchor="ctr">
            <a:normAutofit/>
          </a:bodyPr>
          <a:lstStyle/>
          <a:p>
            <a:pPr lvl="0"/>
            <a:r>
              <a:rPr lang="en-GB" dirty="0"/>
              <a:t>Title: </a:t>
            </a:r>
            <a:r>
              <a:rPr lang="en-GB" i="1" dirty="0"/>
              <a:t>Mitigating Supply Chain Attacks: Lessons from SolarWinds</a:t>
            </a:r>
            <a:endParaRPr lang="en-GB" dirty="0"/>
          </a:p>
          <a:p>
            <a:pPr lvl="0"/>
            <a:r>
              <a:rPr lang="en-GB" dirty="0"/>
              <a:t>Brief description of SolarWinds attack (stealthy, supply chain breach affecting 18,000+ organizations).</a:t>
            </a:r>
          </a:p>
          <a:p>
            <a:pPr lvl="0"/>
            <a:r>
              <a:rPr lang="en-GB" dirty="0"/>
              <a:t>Visual: Diagram showing malware in software update.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869833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D18CB7-98A6-0EE0-E50E-C7D95D4E1C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3" y="609600"/>
            <a:ext cx="10197494" cy="109945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GB" dirty="0"/>
              <a:t>Slide 2 – Attack Exploitation &amp; Impact</a:t>
            </a:r>
            <a:br>
              <a:rPr lang="en-GB" dirty="0"/>
            </a:br>
            <a:endParaRPr lang="en-GB"/>
          </a:p>
        </p:txBody>
      </p:sp>
      <p:sp>
        <p:nvSpPr>
          <p:cNvPr id="11" name="Isosceles Triangle 10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F7B32D1-898E-9A37-2812-B53A2878755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5786135"/>
              </p:ext>
            </p:extLst>
          </p:nvPr>
        </p:nvGraphicFramePr>
        <p:xfrm>
          <a:off x="1286933" y="1948543"/>
          <a:ext cx="9618133" cy="409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865633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DF5DD1-C76E-48EA-4006-3F60AAEA76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3" y="609600"/>
            <a:ext cx="10197494" cy="109945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GB" dirty="0"/>
              <a:t>Slide 3 – Prevention Measures &amp; Tools</a:t>
            </a:r>
            <a:br>
              <a:rPr lang="en-GB" dirty="0"/>
            </a:br>
            <a:endParaRPr lang="en-GB"/>
          </a:p>
        </p:txBody>
      </p:sp>
      <p:sp>
        <p:nvSpPr>
          <p:cNvPr id="11" name="Isosceles Triangle 10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98DA798-C3C5-E9F1-4A39-B0C81A1060B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32767057"/>
              </p:ext>
            </p:extLst>
          </p:nvPr>
        </p:nvGraphicFramePr>
        <p:xfrm>
          <a:off x="1286933" y="1948543"/>
          <a:ext cx="9618133" cy="409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744257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2106E-0D4B-24AE-916A-A8E61CF9C9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Slide 4 – Recommended Approach &amp; Conclusion</a:t>
            </a:r>
            <a:br>
              <a:rPr lang="en-GB" dirty="0"/>
            </a:b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342E82-373F-0AE3-A7B5-B3156ACC32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074460"/>
            <a:ext cx="10890928" cy="4558352"/>
          </a:xfrm>
        </p:spPr>
        <p:txBody>
          <a:bodyPr>
            <a:normAutofit/>
          </a:bodyPr>
          <a:lstStyle/>
          <a:p>
            <a:r>
              <a:rPr lang="en-GB" b="1" dirty="0"/>
              <a:t>Slide 4 – Recommended Approach &amp; Conclusion</a:t>
            </a:r>
            <a:endParaRPr lang="en-GB" dirty="0"/>
          </a:p>
          <a:p>
            <a:pPr lvl="0"/>
            <a:r>
              <a:rPr lang="en-GB" dirty="0"/>
              <a:t>Highlight proactive approach:</a:t>
            </a:r>
          </a:p>
          <a:p>
            <a:pPr lvl="1"/>
            <a:r>
              <a:rPr lang="en-GB" dirty="0"/>
              <a:t>Regular vendor audits</a:t>
            </a:r>
          </a:p>
          <a:p>
            <a:pPr lvl="1"/>
            <a:r>
              <a:rPr lang="en-GB" dirty="0"/>
              <a:t>Continuous monitoring &amp; automation</a:t>
            </a:r>
          </a:p>
          <a:p>
            <a:pPr lvl="1"/>
            <a:r>
              <a:rPr lang="en-GB" dirty="0"/>
              <a:t>Cyber resilience &amp; readiness for third-party attacks</a:t>
            </a:r>
          </a:p>
          <a:p>
            <a:pPr lvl="0"/>
            <a:r>
              <a:rPr lang="en-GB" dirty="0"/>
              <a:t>Closing statement: </a:t>
            </a:r>
            <a:r>
              <a:rPr lang="en-GB" i="1" dirty="0"/>
              <a:t>“Supply chain security is no longer optional—it’s essential.”</a:t>
            </a:r>
            <a:endParaRPr lang="en-GB" dirty="0"/>
          </a:p>
          <a:p>
            <a:pPr lvl="0"/>
            <a:r>
              <a:rPr lang="en-GB" dirty="0"/>
              <a:t>Visual: Lifecycle diagram showing vendor assessment → monitoring → incident response → continuous improvement.</a:t>
            </a:r>
          </a:p>
          <a:p>
            <a:r>
              <a:rPr lang="en-GB" dirty="0"/>
              <a:t> 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85412851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0</TotalTime>
  <Words>193</Words>
  <Application>Microsoft Office PowerPoint</Application>
  <PresentationFormat>Widescreen</PresentationFormat>
  <Paragraphs>28</Paragraphs>
  <Slides>5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Aptos</vt:lpstr>
      <vt:lpstr>Arial</vt:lpstr>
      <vt:lpstr>Trebuchet MS</vt:lpstr>
      <vt:lpstr>Wingdings 3</vt:lpstr>
      <vt:lpstr>Facet</vt:lpstr>
      <vt:lpstr>SolarWinds Cyber attack</vt:lpstr>
      <vt:lpstr>Slide 1 – Title &amp; Introduction </vt:lpstr>
      <vt:lpstr>Slide 2 – Attack Exploitation &amp; Impact </vt:lpstr>
      <vt:lpstr>Slide 3 – Prevention Measures &amp; Tools </vt:lpstr>
      <vt:lpstr>Slide 4 – Recommended Approach &amp; Conclusion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Ghorbani, Payman</dc:creator>
  <cp:lastModifiedBy>Ghorbani, Payman</cp:lastModifiedBy>
  <cp:revision>1</cp:revision>
  <dcterms:created xsi:type="dcterms:W3CDTF">2026-02-06T14:04:09Z</dcterms:created>
  <dcterms:modified xsi:type="dcterms:W3CDTF">2026-02-06T14:57:43Z</dcterms:modified>
</cp:coreProperties>
</file>

<file path=docProps/thumbnail.jpeg>
</file>